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99" r:id="rId3"/>
    <p:sldId id="297" r:id="rId4"/>
    <p:sldId id="300" r:id="rId5"/>
    <p:sldId id="292" r:id="rId6"/>
    <p:sldId id="272" r:id="rId7"/>
    <p:sldId id="276" r:id="rId8"/>
    <p:sldId id="303" r:id="rId9"/>
    <p:sldId id="302" r:id="rId10"/>
    <p:sldId id="301" r:id="rId11"/>
    <p:sldId id="28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132" d="100"/>
          <a:sy n="132" d="100"/>
        </p:scale>
        <p:origin x="-132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BCA185-E115-6B48-AE5C-2C8DCFC01360}" type="datetimeFigureOut">
              <a:rPr lang="en-US" smtClean="0"/>
              <a:pPr/>
              <a:t>11/4/11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9A8F7B-5AC5-734F-917D-822FE89F63C2}" type="slidenum">
              <a:rPr lang="en-US" smtClean="0"/>
              <a:pPr/>
              <a:t>‹#›</a:t>
            </a:fld>
            <a:endParaRPr lang="en-US"/>
          </a:p>
        </p:txBody>
      </p:sp>
    </p:spTree>
    <p:extLst>
      <p:ext uri="{BB962C8B-B14F-4D97-AF65-F5344CB8AC3E}">
        <p14:creationId xmlns:p14="http://schemas.microsoft.com/office/powerpoint/2010/main" val="2038107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ds.org/ldsorg/v/index.jsp?locale=0&amp;sourceId=d635f48fa2d20110VgnVCM100000176f620a____&amp;vgnextoid=da135f74db46c010VgnVCM1000004d82620aRCRD%23footnote1" TargetMode="External"/><Relationship Id="rId4" Type="http://schemas.openxmlformats.org/officeDocument/2006/relationships/hyperlink" Target="http://lds.org/ldsorg/v/index.jsp?locale=0&amp;sourceId=d635f48fa2d20110VgnVCM100000176f620a____&amp;vgnextoid=da135f74db46c010VgnVCM1000004d82620aRCRD%23footnote2" TargetMode="External"/><Relationship Id="rId5" Type="http://schemas.openxmlformats.org/officeDocument/2006/relationships/hyperlink" Target="http://lds.org/ldsorg/v/index.jsp?locale=0&amp;sourceId=d635f48fa2d20110VgnVCM100000176f620a____&amp;vgnextoid=da135f74db46c010VgnVCM1000004d82620aRCRD" TargetMode="External"/><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At the end of the 1800s, the Church faced a staggering financial debt, exceeding one million dollars. This financial obligation weighed heavily on Joseph F. Smith’s mind. At the October 1899 general conference he said: “We have had much valuable instruction in relation to our duties as Latter-day Saints, not only concerning the law of tithing, but also in reference to other things, which are as important in their place as the law of tithing. There is nothing, however, of greater importance to the welfare of the Church at present than the consideration of this law, by which means will be placed in the storehouse of the Lord, to meet the necessities of the people.” </a:t>
            </a:r>
            <a:r>
              <a:rPr lang="en-US" sz="1200" u="sng" kern="1200" dirty="0" smtClean="0">
                <a:solidFill>
                  <a:schemeClr val="tx1"/>
                </a:solidFill>
                <a:latin typeface="+mn-lt"/>
                <a:ea typeface="+mn-ea"/>
                <a:cs typeface="+mn-cs"/>
                <a:hlinkClick r:id="rId3"/>
              </a:rPr>
              <a:t>1</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One afternoon seven years later, President Smith came from his office and found his daughter Rachel in the front hall of the Beehive House.</a:t>
            </a:r>
          </a:p>
          <a:p>
            <a:r>
              <a:rPr lang="en-US" sz="1200" kern="1200" dirty="0" smtClean="0">
                <a:solidFill>
                  <a:schemeClr val="tx1"/>
                </a:solidFill>
                <a:latin typeface="+mn-lt"/>
                <a:ea typeface="+mn-ea"/>
                <a:cs typeface="+mn-cs"/>
              </a:rPr>
              <a:t>“Where is your mother?” he inquired.</a:t>
            </a:r>
          </a:p>
          <a:p>
            <a:r>
              <a:rPr lang="en-US" sz="1200" kern="1200" dirty="0" smtClean="0">
                <a:solidFill>
                  <a:schemeClr val="tx1"/>
                </a:solidFill>
                <a:latin typeface="+mn-lt"/>
                <a:ea typeface="+mn-ea"/>
                <a:cs typeface="+mn-cs"/>
              </a:rPr>
              <a:t>“I don’t know.”</a:t>
            </a:r>
          </a:p>
          <a:p>
            <a:r>
              <a:rPr lang="en-US" sz="1200" kern="1200" dirty="0" smtClean="0">
                <a:solidFill>
                  <a:schemeClr val="tx1"/>
                </a:solidFill>
                <a:latin typeface="+mn-lt"/>
                <a:ea typeface="+mn-ea"/>
                <a:cs typeface="+mn-cs"/>
              </a:rPr>
              <a:t>“Where could she be?”</a:t>
            </a:r>
          </a:p>
          <a:p>
            <a:r>
              <a:rPr lang="en-US" sz="1200" kern="1200" dirty="0" smtClean="0">
                <a:solidFill>
                  <a:schemeClr val="tx1"/>
                </a:solidFill>
                <a:latin typeface="+mn-lt"/>
                <a:ea typeface="+mn-ea"/>
                <a:cs typeface="+mn-cs"/>
              </a:rPr>
              <a:t>“I don’t know.”</a:t>
            </a:r>
          </a:p>
          <a:p>
            <a:r>
              <a:rPr lang="en-US" sz="1200" kern="1200" dirty="0" smtClean="0">
                <a:solidFill>
                  <a:schemeClr val="tx1"/>
                </a:solidFill>
                <a:latin typeface="+mn-lt"/>
                <a:ea typeface="+mn-ea"/>
                <a:cs typeface="+mn-cs"/>
              </a:rPr>
              <a:t>“When will she be here?”</a:t>
            </a:r>
          </a:p>
          <a:p>
            <a:r>
              <a:rPr lang="en-US" sz="1200" kern="1200" dirty="0" smtClean="0">
                <a:solidFill>
                  <a:schemeClr val="tx1"/>
                </a:solidFill>
                <a:latin typeface="+mn-lt"/>
                <a:ea typeface="+mn-ea"/>
                <a:cs typeface="+mn-cs"/>
              </a:rPr>
              <a:t>“I don’t know, Papa, I don’t know much. I just got home from school.”</a:t>
            </a:r>
          </a:p>
          <a:p>
            <a:r>
              <a:rPr lang="en-US" sz="1200" kern="1200" dirty="0" smtClean="0">
                <a:solidFill>
                  <a:schemeClr val="tx1"/>
                </a:solidFill>
                <a:latin typeface="+mn-lt"/>
                <a:ea typeface="+mn-ea"/>
                <a:cs typeface="+mn-cs"/>
              </a:rPr>
              <a:t>“Well, baby,” he said, “I wanted your mother to be the first to know, but since you don’t know anything I will tell you.” In his hand he held a piece of paper.</a:t>
            </a:r>
          </a:p>
          <a:p>
            <a:r>
              <a:rPr lang="en-US" sz="1200" kern="1200" dirty="0" smtClean="0">
                <a:solidFill>
                  <a:schemeClr val="tx1"/>
                </a:solidFill>
                <a:latin typeface="+mn-lt"/>
                <a:ea typeface="+mn-ea"/>
                <a:cs typeface="+mn-cs"/>
              </a:rPr>
              <a:t>“Do you see this paper?”</a:t>
            </a:r>
          </a:p>
          <a:p>
            <a:r>
              <a:rPr lang="en-US" sz="1200" kern="1200" dirty="0" smtClean="0">
                <a:solidFill>
                  <a:schemeClr val="tx1"/>
                </a:solidFill>
                <a:latin typeface="+mn-lt"/>
                <a:ea typeface="+mn-ea"/>
                <a:cs typeface="+mn-cs"/>
              </a:rPr>
              <a:t>“Yes sir.”</a:t>
            </a:r>
          </a:p>
          <a:p>
            <a:r>
              <a:rPr lang="en-US" sz="1200" kern="1200" dirty="0" smtClean="0">
                <a:solidFill>
                  <a:schemeClr val="tx1"/>
                </a:solidFill>
                <a:latin typeface="+mn-lt"/>
                <a:ea typeface="+mn-ea"/>
                <a:cs typeface="+mn-cs"/>
              </a:rPr>
              <a:t>“It means the Church is at last out of debt.” He smiled. “So now you really know something!” </a:t>
            </a:r>
            <a:r>
              <a:rPr lang="en-US" sz="1200" u="sng" kern="1200" dirty="0" smtClean="0">
                <a:solidFill>
                  <a:schemeClr val="tx1"/>
                </a:solidFill>
                <a:latin typeface="+mn-lt"/>
                <a:ea typeface="+mn-ea"/>
                <a:cs typeface="+mn-cs"/>
                <a:hlinkClick r:id="rId4"/>
              </a:rPr>
              <a:t>2</a:t>
            </a: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hlinkClick r:id="rId5"/>
              </a:rPr>
              <a:t>Source</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09A8F7B-5AC5-734F-917D-822FE89F63C2}"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99BF61C-9A4E-45C4-86AB-C3F0EC8D26EA}" type="datetimeFigureOut">
              <a:rPr lang="en-US" smtClean="0"/>
              <a:pPr/>
              <a:t>11/4/11</a:t>
            </a:fld>
            <a:endParaRPr lang="en-US"/>
          </a:p>
        </p:txBody>
      </p:sp>
      <p:sp>
        <p:nvSpPr>
          <p:cNvPr id="16" name="Slide Number Placeholder 15"/>
          <p:cNvSpPr>
            <a:spLocks noGrp="1"/>
          </p:cNvSpPr>
          <p:nvPr>
            <p:ph type="sldNum" sz="quarter" idx="11"/>
          </p:nvPr>
        </p:nvSpPr>
        <p:spPr/>
        <p:txBody>
          <a:bodyPr/>
          <a:lstStyle/>
          <a:p>
            <a:fld id="{7F7FFC06-04A5-44CD-ABB7-78739C1DBF58}"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9BF61C-9A4E-45C4-86AB-C3F0EC8D26EA}" type="datetimeFigureOut">
              <a:rPr lang="en-US" smtClean="0"/>
              <a:pPr/>
              <a:t>11/4/11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FFC06-04A5-44CD-ABB7-78739C1DBF5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9BF61C-9A4E-45C4-86AB-C3F0EC8D26EA}" type="datetimeFigureOut">
              <a:rPr lang="en-US" smtClean="0"/>
              <a:pPr/>
              <a:t>11/4/11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FFC06-04A5-44CD-ABB7-78739C1DBF5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73075"/>
            <a:ext cx="8153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828800"/>
            <a:ext cx="40005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endParaRPr lang="en-US"/>
          </a:p>
        </p:txBody>
      </p:sp>
      <p:sp>
        <p:nvSpPr>
          <p:cNvPr id="6" name="Rectangle 9"/>
          <p:cNvSpPr>
            <a:spLocks noGrp="1" noChangeArrowheads="1"/>
          </p:cNvSpPr>
          <p:nvPr>
            <p:ph type="ftr" sz="quarter" idx="11"/>
          </p:nvPr>
        </p:nvSpPr>
        <p:spPr>
          <a:ln/>
        </p:spPr>
        <p:txBody>
          <a:bodyPr/>
          <a:lstStyle>
            <a:lvl1pPr>
              <a:defRPr/>
            </a:lvl1pPr>
          </a:lstStyle>
          <a:p>
            <a:endParaRPr lang="en-US"/>
          </a:p>
        </p:txBody>
      </p:sp>
      <p:sp>
        <p:nvSpPr>
          <p:cNvPr id="7" name="Rectangle 10"/>
          <p:cNvSpPr>
            <a:spLocks noGrp="1" noChangeArrowheads="1"/>
          </p:cNvSpPr>
          <p:nvPr>
            <p:ph type="sldNum" sz="quarter" idx="12"/>
          </p:nvPr>
        </p:nvSpPr>
        <p:spPr>
          <a:ln/>
        </p:spPr>
        <p:txBody>
          <a:bodyPr/>
          <a:lstStyle>
            <a:lvl1pPr>
              <a:defRPr/>
            </a:lvl1pPr>
          </a:lstStyle>
          <a:p>
            <a:fld id="{25465EBE-2878-BF4E-9A2C-63F1F451659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99BF61C-9A4E-45C4-86AB-C3F0EC8D26EA}" type="datetimeFigureOut">
              <a:rPr lang="en-US" smtClean="0"/>
              <a:pPr/>
              <a:t>11/4/11</a:t>
            </a:fld>
            <a:endParaRPr lang="en-US"/>
          </a:p>
        </p:txBody>
      </p:sp>
      <p:sp>
        <p:nvSpPr>
          <p:cNvPr id="15" name="Slide Number Placeholder 14"/>
          <p:cNvSpPr>
            <a:spLocks noGrp="1"/>
          </p:cNvSpPr>
          <p:nvPr>
            <p:ph type="sldNum" sz="quarter" idx="15"/>
          </p:nvPr>
        </p:nvSpPr>
        <p:spPr/>
        <p:txBody>
          <a:bodyPr/>
          <a:lstStyle>
            <a:lvl1pPr algn="ctr">
              <a:defRPr/>
            </a:lvl1pPr>
          </a:lstStyle>
          <a:p>
            <a:fld id="{7F7FFC06-04A5-44CD-ABB7-78739C1DBF58}"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99BF61C-9A4E-45C4-86AB-C3F0EC8D26EA}" type="datetimeFigureOut">
              <a:rPr lang="en-US" smtClean="0"/>
              <a:pPr/>
              <a:t>11/4/11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FFC06-04A5-44CD-ABB7-78739C1DBF58}"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99BF61C-9A4E-45C4-86AB-C3F0EC8D26EA}" type="datetimeFigureOut">
              <a:rPr lang="en-US" smtClean="0"/>
              <a:pPr/>
              <a:t>11/4/11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7FFC06-04A5-44CD-ABB7-78739C1DBF58}"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7F7FFC06-04A5-44CD-ABB7-78739C1DBF58}"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99BF61C-9A4E-45C4-86AB-C3F0EC8D26EA}" type="datetimeFigureOut">
              <a:rPr lang="en-US" smtClean="0"/>
              <a:pPr/>
              <a:t>11/4/11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99BF61C-9A4E-45C4-86AB-C3F0EC8D26EA}" type="datetimeFigureOut">
              <a:rPr lang="en-US" smtClean="0"/>
              <a:pPr/>
              <a:t>11/4/11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7FFC06-04A5-44CD-ABB7-78739C1DBF58}"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9BF61C-9A4E-45C4-86AB-C3F0EC8D26EA}" type="datetimeFigureOut">
              <a:rPr lang="en-US" smtClean="0"/>
              <a:pPr/>
              <a:t>11/4/11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7FFC06-04A5-44CD-ABB7-78739C1DBF5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99BF61C-9A4E-45C4-86AB-C3F0EC8D26EA}" type="datetimeFigureOut">
              <a:rPr lang="en-US" smtClean="0"/>
              <a:pPr/>
              <a:t>11/4/11</a:t>
            </a:fld>
            <a:endParaRPr lang="en-US"/>
          </a:p>
        </p:txBody>
      </p:sp>
      <p:sp>
        <p:nvSpPr>
          <p:cNvPr id="9" name="Slide Number Placeholder 8"/>
          <p:cNvSpPr>
            <a:spLocks noGrp="1"/>
          </p:cNvSpPr>
          <p:nvPr>
            <p:ph type="sldNum" sz="quarter" idx="15"/>
          </p:nvPr>
        </p:nvSpPr>
        <p:spPr/>
        <p:txBody>
          <a:bodyPr/>
          <a:lstStyle/>
          <a:p>
            <a:fld id="{7F7FFC06-04A5-44CD-ABB7-78739C1DBF58}"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99BF61C-9A4E-45C4-86AB-C3F0EC8D26EA}" type="datetimeFigureOut">
              <a:rPr lang="en-US" smtClean="0"/>
              <a:pPr/>
              <a:t>11/4/11</a:t>
            </a:fld>
            <a:endParaRPr lang="en-US"/>
          </a:p>
        </p:txBody>
      </p:sp>
      <p:sp>
        <p:nvSpPr>
          <p:cNvPr id="9" name="Slide Number Placeholder 8"/>
          <p:cNvSpPr>
            <a:spLocks noGrp="1"/>
          </p:cNvSpPr>
          <p:nvPr>
            <p:ph type="sldNum" sz="quarter" idx="11"/>
          </p:nvPr>
        </p:nvSpPr>
        <p:spPr/>
        <p:txBody>
          <a:bodyPr/>
          <a:lstStyle/>
          <a:p>
            <a:fld id="{7F7FFC06-04A5-44CD-ABB7-78739C1DBF5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99BF61C-9A4E-45C4-86AB-C3F0EC8D26EA}" type="datetimeFigureOut">
              <a:rPr lang="en-US" smtClean="0"/>
              <a:pPr/>
              <a:t>11/4/11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F7FFC06-04A5-44CD-ABB7-78739C1DBF58}"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5" descr="sacred grove"/>
          <p:cNvPicPr>
            <a:picLocks noChangeAspect="1" noChangeArrowheads="1"/>
          </p:cNvPicPr>
          <p:nvPr/>
        </p:nvPicPr>
        <p:blipFill>
          <a:blip r:embed="rId2"/>
          <a:srcRect/>
          <a:stretch>
            <a:fillRect/>
          </a:stretch>
        </p:blipFill>
        <p:spPr bwMode="auto">
          <a:xfrm>
            <a:off x="1295400" y="1600200"/>
            <a:ext cx="6473918" cy="4343400"/>
          </a:xfrm>
          <a:prstGeom prst="rect">
            <a:avLst/>
          </a:prstGeom>
          <a:noFill/>
          <a:ln w="9525">
            <a:noFill/>
            <a:miter lim="800000"/>
            <a:headEnd/>
            <a:tailEnd/>
          </a:ln>
          <a:effectLst>
            <a:softEdge rad="127000"/>
          </a:effectLst>
        </p:spPr>
      </p:pic>
      <p:sp>
        <p:nvSpPr>
          <p:cNvPr id="3076" name="Rectangle 3"/>
          <p:cNvSpPr>
            <a:spLocks noGrp="1" noChangeArrowheads="1"/>
          </p:cNvSpPr>
          <p:nvPr>
            <p:ph type="subTitle" idx="1"/>
          </p:nvPr>
        </p:nvSpPr>
        <p:spPr>
          <a:xfrm>
            <a:off x="457200" y="5943600"/>
            <a:ext cx="7620000" cy="457200"/>
          </a:xfrm>
        </p:spPr>
        <p:txBody>
          <a:bodyPr>
            <a:normAutofit/>
          </a:bodyPr>
          <a:lstStyle/>
          <a:p>
            <a:r>
              <a:rPr lang="en-US" b="1" dirty="0" smtClean="0">
                <a:solidFill>
                  <a:srgbClr val="F3A447"/>
                </a:solidFill>
                <a:effectLst>
                  <a:outerShdw blurRad="50800" dist="38100" dir="2700000">
                    <a:srgbClr val="000000">
                      <a:alpha val="43000"/>
                    </a:srgbClr>
                  </a:outerShdw>
                </a:effectLst>
              </a:rPr>
              <a:t>D &amp; C 85, 104, 119-120</a:t>
            </a:r>
          </a:p>
        </p:txBody>
      </p:sp>
      <p:sp>
        <p:nvSpPr>
          <p:cNvPr id="3075" name="Rectangle 2"/>
          <p:cNvSpPr>
            <a:spLocks noGrp="1" noChangeArrowheads="1"/>
          </p:cNvSpPr>
          <p:nvPr>
            <p:ph type="ctrTitle"/>
          </p:nvPr>
        </p:nvSpPr>
        <p:spPr>
          <a:xfrm>
            <a:off x="228600" y="838200"/>
            <a:ext cx="8229600" cy="762000"/>
          </a:xfrm>
        </p:spPr>
        <p:txBody>
          <a:bodyPr>
            <a:normAutofit fontScale="90000"/>
          </a:bodyPr>
          <a:lstStyle/>
          <a:p>
            <a:pPr algn="ctr"/>
            <a:r>
              <a:rPr b="1" dirty="0" smtClean="0">
                <a:solidFill>
                  <a:srgbClr val="F3A447"/>
                </a:solidFill>
              </a:rPr>
              <a:t>The Law of Consecration:</a:t>
            </a:r>
            <a:r>
              <a:rPr b="1" dirty="0" smtClean="0">
                <a:solidFill>
                  <a:schemeClr val="bg1"/>
                </a:solidFill>
              </a:rPr>
              <a:t/>
            </a:r>
            <a:br>
              <a:rPr b="1" dirty="0" smtClean="0">
                <a:solidFill>
                  <a:schemeClr val="bg1"/>
                </a:solidFill>
              </a:rPr>
            </a:br>
            <a:r>
              <a:rPr b="1" dirty="0" smtClean="0">
                <a:solidFill>
                  <a:srgbClr val="F3A447"/>
                </a:solidFill>
              </a:rPr>
              <a:t>An </a:t>
            </a:r>
            <a:r>
              <a:rPr lang="en-US" b="1" dirty="0" smtClean="0">
                <a:solidFill>
                  <a:srgbClr val="F3A447"/>
                </a:solidFill>
              </a:rPr>
              <a:t>E</a:t>
            </a:r>
            <a:r>
              <a:rPr b="1" dirty="0" smtClean="0">
                <a:solidFill>
                  <a:srgbClr val="F3A447"/>
                </a:solidFill>
              </a:rPr>
              <a:t>verlasting </a:t>
            </a:r>
            <a:r>
              <a:rPr lang="en-US" b="1" dirty="0" smtClean="0">
                <a:solidFill>
                  <a:srgbClr val="F3A447"/>
                </a:solidFill>
              </a:rPr>
              <a:t>O</a:t>
            </a:r>
            <a:r>
              <a:rPr b="1" dirty="0" smtClean="0">
                <a:solidFill>
                  <a:srgbClr val="F3A447"/>
                </a:solidFill>
              </a:rPr>
              <a:t>rder</a:t>
            </a:r>
            <a:endParaRPr lang="en-US" b="1" dirty="0" smtClean="0">
              <a:solidFill>
                <a:srgbClr val="F3A447"/>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Prophet is in Far West, MO</a:t>
            </a:r>
          </a:p>
          <a:p>
            <a:r>
              <a:rPr lang="en-US" dirty="0" smtClean="0"/>
              <a:t>The Law of Tithing is given</a:t>
            </a:r>
          </a:p>
          <a:p>
            <a:r>
              <a:rPr lang="en-US" dirty="0" smtClean="0"/>
              <a:t>All Saints are now required to live it to be in good standing (temple worthiness)</a:t>
            </a:r>
          </a:p>
          <a:p>
            <a:r>
              <a:rPr lang="en-US" dirty="0" smtClean="0"/>
              <a:t>Section 120 teaches of the disposition of the funds of the Church</a:t>
            </a:r>
          </a:p>
          <a:p>
            <a:r>
              <a:rPr lang="en-US" dirty="0" smtClean="0"/>
              <a:t>So when does the membership of the Church really listen to this law?  (Oct 1899 General Conference)</a:t>
            </a:r>
            <a:endParaRPr lang="en-US" dirty="0"/>
          </a:p>
        </p:txBody>
      </p:sp>
      <p:sp>
        <p:nvSpPr>
          <p:cNvPr id="3" name="Title 2"/>
          <p:cNvSpPr>
            <a:spLocks noGrp="1"/>
          </p:cNvSpPr>
          <p:nvPr>
            <p:ph type="title"/>
          </p:nvPr>
        </p:nvSpPr>
        <p:spPr/>
        <p:txBody>
          <a:bodyPr/>
          <a:lstStyle/>
          <a:p>
            <a:r>
              <a:rPr dirty="0" smtClean="0">
                <a:solidFill>
                  <a:srgbClr val="F3A447"/>
                </a:solidFill>
              </a:rPr>
              <a:t>D&amp;C </a:t>
            </a:r>
            <a:r>
              <a:rPr lang="en-US" dirty="0" smtClean="0">
                <a:solidFill>
                  <a:srgbClr val="F3A447"/>
                </a:solidFill>
              </a:rPr>
              <a:t>119-120</a:t>
            </a:r>
            <a:r>
              <a:rPr dirty="0" smtClean="0">
                <a:solidFill>
                  <a:srgbClr val="F3A447"/>
                </a:solidFill>
              </a:rPr>
              <a:t> </a:t>
            </a:r>
            <a:r>
              <a:rPr lang="en-US" sz="2800" dirty="0" smtClean="0">
                <a:solidFill>
                  <a:schemeClr val="accent2"/>
                </a:solidFill>
              </a:rPr>
              <a:t>July 8, 1838</a:t>
            </a:r>
            <a:endParaRPr lang="en-US" sz="2800" dirty="0">
              <a:solidFill>
                <a:schemeClr val="accent2"/>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Although we are not required to live the United Order as did these early Saints, we have countless opportunities to consecrate our time and talents to the Lord. Every time we serve in a Church calling and then work to magnify that calling; every time we answer a call to help those who are less fortunate; every time we show gratitude to  the Lord for the things that we have been blessed with by taking good care of them, we are learning to live the law of consecration.</a:t>
            </a:r>
          </a:p>
          <a:p>
            <a:r>
              <a:rPr lang="en-US" dirty="0" smtClean="0"/>
              <a:t>As His Saints, we too must learn to obey these laws to receive an inheritance in the celestial kingdom.</a:t>
            </a:r>
            <a:endParaRPr lang="en-US" dirty="0"/>
          </a:p>
        </p:txBody>
      </p:sp>
      <p:sp>
        <p:nvSpPr>
          <p:cNvPr id="3" name="Title 2"/>
          <p:cNvSpPr>
            <a:spLocks noGrp="1"/>
          </p:cNvSpPr>
          <p:nvPr>
            <p:ph type="title"/>
          </p:nvPr>
        </p:nvSpPr>
        <p:spPr/>
        <p:txBody>
          <a:bodyPr/>
          <a:lstStyle/>
          <a:p>
            <a:r>
              <a:rPr smtClean="0"/>
              <a:t>Conclusion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title"/>
          </p:nvPr>
        </p:nvSpPr>
        <p:spPr/>
        <p:txBody>
          <a:bodyPr>
            <a:normAutofit/>
          </a:bodyPr>
          <a:lstStyle/>
          <a:p>
            <a:pPr eaLnBrk="1" hangingPunct="1"/>
            <a:r>
              <a:rPr lang="en-US" sz="4800" b="1" dirty="0">
                <a:ea typeface="ＭＳ Ｐゴシック" pitchFamily="-106" charset="-128"/>
                <a:cs typeface="ＭＳ Ｐゴシック" pitchFamily="-106" charset="-128"/>
              </a:rPr>
              <a:t>Law of Consecration</a:t>
            </a:r>
          </a:p>
        </p:txBody>
      </p:sp>
      <p:sp>
        <p:nvSpPr>
          <p:cNvPr id="21507" name="Rectangle 8"/>
          <p:cNvSpPr>
            <a:spLocks noGrp="1" noChangeArrowheads="1"/>
          </p:cNvSpPr>
          <p:nvPr>
            <p:ph type="body" sz="half" idx="1"/>
          </p:nvPr>
        </p:nvSpPr>
        <p:spPr>
          <a:xfrm>
            <a:off x="4191000" y="2057400"/>
            <a:ext cx="4495800" cy="3048000"/>
          </a:xfrm>
        </p:spPr>
        <p:txBody>
          <a:bodyPr>
            <a:noAutofit/>
          </a:bodyPr>
          <a:lstStyle/>
          <a:p>
            <a:pPr eaLnBrk="1" hangingPunct="1"/>
            <a:r>
              <a:rPr lang="en-US" sz="4800" dirty="0">
                <a:ea typeface="ＭＳ Ｐゴシック" pitchFamily="-106" charset="-128"/>
                <a:cs typeface="ＭＳ Ｐゴシック" pitchFamily="-106" charset="-128"/>
              </a:rPr>
              <a:t>Agency</a:t>
            </a:r>
            <a:endParaRPr lang="en-US" sz="4800" dirty="0" smtClean="0">
              <a:ea typeface="ＭＳ Ｐゴシック" pitchFamily="-106" charset="-128"/>
              <a:cs typeface="ＭＳ Ｐゴシック" pitchFamily="-106" charset="-128"/>
            </a:endParaRPr>
          </a:p>
          <a:p>
            <a:pPr eaLnBrk="1" hangingPunct="1"/>
            <a:r>
              <a:rPr lang="en-US" sz="4800" dirty="0" smtClean="0">
                <a:ea typeface="ＭＳ Ｐゴシック" pitchFamily="-106" charset="-128"/>
                <a:cs typeface="ＭＳ Ｐゴシック" pitchFamily="-106" charset="-128"/>
              </a:rPr>
              <a:t>Stewardship</a:t>
            </a:r>
          </a:p>
          <a:p>
            <a:pPr eaLnBrk="1" hangingPunct="1"/>
            <a:r>
              <a:rPr lang="en-US" sz="4800" dirty="0" smtClean="0">
                <a:ea typeface="ＭＳ Ｐゴシック" pitchFamily="-106" charset="-128"/>
                <a:cs typeface="ＭＳ Ｐゴシック" pitchFamily="-106" charset="-128"/>
              </a:rPr>
              <a:t>Accountability</a:t>
            </a:r>
          </a:p>
          <a:p>
            <a:pPr lvl="1" eaLnBrk="1" hangingPunct="1">
              <a:buNone/>
            </a:pPr>
            <a:endParaRPr lang="en-US" sz="3200" dirty="0"/>
          </a:p>
        </p:txBody>
      </p:sp>
      <p:pic>
        <p:nvPicPr>
          <p:cNvPr id="21508" name="Picture 9" descr="stool without writing"/>
          <p:cNvPicPr>
            <a:picLocks noGrp="1" noChangeAspect="1" noChangeArrowheads="1"/>
          </p:cNvPicPr>
          <p:nvPr>
            <p:ph sz="half" idx="2"/>
          </p:nvPr>
        </p:nvPicPr>
        <p:blipFill>
          <a:blip r:embed="rId2"/>
          <a:srcRect/>
          <a:stretch>
            <a:fillRect/>
          </a:stretch>
        </p:blipFill>
        <p:spPr>
          <a:xfrm>
            <a:off x="995362" y="1987550"/>
            <a:ext cx="2586038" cy="3194050"/>
          </a:xfrm>
          <a:noFill/>
        </p:spPr>
      </p:pic>
      <p:sp>
        <p:nvSpPr>
          <p:cNvPr id="5" name="TextBox 4"/>
          <p:cNvSpPr txBox="1"/>
          <p:nvPr/>
        </p:nvSpPr>
        <p:spPr>
          <a:xfrm>
            <a:off x="1219200" y="5486400"/>
            <a:ext cx="6858000" cy="369332"/>
          </a:xfrm>
          <a:prstGeom prst="rect">
            <a:avLst/>
          </a:prstGeom>
          <a:noFill/>
        </p:spPr>
        <p:txBody>
          <a:bodyPr wrap="square" rtlCol="0">
            <a:spAutoFit/>
          </a:bodyPr>
          <a:lstStyle/>
          <a:p>
            <a:r>
              <a:rPr lang="en-US" dirty="0" smtClean="0">
                <a:ea typeface="ＭＳ Ｐゴシック" pitchFamily="-106" charset="-128"/>
                <a:cs typeface="ＭＳ Ｐゴシック" pitchFamily="-106" charset="-128"/>
              </a:rPr>
              <a:t>How do these three principles relate to one another in your life?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smtClean="0">
                <a:ea typeface="ＭＳ Ｐゴシック" pitchFamily="-106" charset="-128"/>
                <a:cs typeface="ＭＳ Ｐゴシック" pitchFamily="-106" charset="-128"/>
              </a:rPr>
              <a:t>Principle 1: Agency (D</a:t>
            </a:r>
            <a:r>
              <a:rPr lang="en-US" dirty="0">
                <a:ea typeface="ＭＳ Ｐゴシック" pitchFamily="-106" charset="-128"/>
                <a:cs typeface="ＭＳ Ｐゴシック" pitchFamily="-106" charset="-128"/>
              </a:rPr>
              <a:t>&amp;C 42:32-</a:t>
            </a:r>
            <a:r>
              <a:rPr lang="en-US" dirty="0" smtClean="0">
                <a:ea typeface="ＭＳ Ｐゴシック" pitchFamily="-106" charset="-128"/>
                <a:cs typeface="ＭＳ Ｐゴシック" pitchFamily="-106" charset="-128"/>
              </a:rPr>
              <a:t>33)</a:t>
            </a:r>
            <a:endParaRPr lang="en-US" dirty="0">
              <a:ea typeface="ＭＳ Ｐゴシック" pitchFamily="-106" charset="-128"/>
              <a:cs typeface="ＭＳ Ｐゴシック" pitchFamily="-106" charset="-128"/>
            </a:endParaRPr>
          </a:p>
        </p:txBody>
      </p:sp>
      <p:sp>
        <p:nvSpPr>
          <p:cNvPr id="22531" name="Rectangle 3"/>
          <p:cNvSpPr>
            <a:spLocks noGrp="1" noChangeArrowheads="1"/>
          </p:cNvSpPr>
          <p:nvPr>
            <p:ph type="body" idx="1"/>
          </p:nvPr>
        </p:nvSpPr>
        <p:spPr>
          <a:xfrm>
            <a:off x="152400" y="1828800"/>
            <a:ext cx="8534400" cy="4191000"/>
          </a:xfrm>
        </p:spPr>
        <p:txBody>
          <a:bodyPr/>
          <a:lstStyle/>
          <a:p>
            <a:pPr eaLnBrk="1" hangingPunct="1"/>
            <a:r>
              <a:rPr lang="en-US" sz="2000" dirty="0">
                <a:ea typeface="ＭＳ Ｐゴシック" pitchFamily="-106" charset="-128"/>
                <a:cs typeface="ＭＳ Ｐゴシック" pitchFamily="-106" charset="-128"/>
              </a:rPr>
              <a:t>And it shall come to pass, that after they [properties] are laid before the bishop of my church, and after that he has received these testimonies concerning the consecration of the properties of my church, that they cannot be taken from the church, agreeable to my commandments, </a:t>
            </a:r>
            <a:r>
              <a:rPr lang="en-US" sz="2000" u="sng" dirty="0">
                <a:ea typeface="ＭＳ Ｐゴシック" pitchFamily="-106" charset="-128"/>
                <a:cs typeface="ＭＳ Ｐゴシック" pitchFamily="-106" charset="-128"/>
              </a:rPr>
              <a:t>every man shall be made accountable unto me</a:t>
            </a:r>
            <a:r>
              <a:rPr lang="en-US" sz="2000" dirty="0">
                <a:ea typeface="ＭＳ Ｐゴシック" pitchFamily="-106" charset="-128"/>
                <a:cs typeface="ＭＳ Ｐゴシック" pitchFamily="-106" charset="-128"/>
              </a:rPr>
              <a:t>, a </a:t>
            </a:r>
            <a:r>
              <a:rPr lang="en-US" sz="2000" u="sng" dirty="0">
                <a:ea typeface="ＭＳ Ｐゴシック" pitchFamily="-106" charset="-128"/>
                <a:cs typeface="ＭＳ Ｐゴシック" pitchFamily="-106" charset="-128"/>
              </a:rPr>
              <a:t>steward over his own property</a:t>
            </a:r>
            <a:r>
              <a:rPr lang="en-US" sz="2000" dirty="0">
                <a:ea typeface="ＭＳ Ｐゴシック" pitchFamily="-106" charset="-128"/>
                <a:cs typeface="ＭＳ Ｐゴシック" pitchFamily="-106" charset="-128"/>
              </a:rPr>
              <a:t>, or that which he has received by consecration, as much as is </a:t>
            </a:r>
            <a:r>
              <a:rPr lang="en-US" sz="2000" b="1" dirty="0">
                <a:solidFill>
                  <a:srgbClr val="F3A447"/>
                </a:solidFill>
                <a:ea typeface="ＭＳ Ｐゴシック" pitchFamily="-106" charset="-128"/>
                <a:cs typeface="ＭＳ Ｐゴシック" pitchFamily="-106" charset="-128"/>
              </a:rPr>
              <a:t>sufficient</a:t>
            </a:r>
            <a:r>
              <a:rPr lang="en-US" sz="2000" dirty="0">
                <a:solidFill>
                  <a:srgbClr val="F3A447"/>
                </a:solidFill>
                <a:ea typeface="ＭＳ Ｐゴシック" pitchFamily="-106" charset="-128"/>
                <a:cs typeface="ＭＳ Ｐゴシック" pitchFamily="-106" charset="-128"/>
              </a:rPr>
              <a:t> for himself and family</a:t>
            </a:r>
            <a:r>
              <a:rPr lang="en-US" sz="2000" dirty="0">
                <a:ea typeface="ＭＳ Ｐゴシック" pitchFamily="-106" charset="-128"/>
                <a:cs typeface="ＭＳ Ｐゴシック" pitchFamily="-106" charset="-128"/>
              </a:rPr>
              <a:t>.  And again, if there shall be properties in the hands of the church, or any individuals of it, </a:t>
            </a:r>
            <a:r>
              <a:rPr lang="en-US" sz="2000" b="1" dirty="0">
                <a:solidFill>
                  <a:srgbClr val="F3A447"/>
                </a:solidFill>
                <a:ea typeface="ＭＳ Ｐゴシック" pitchFamily="-106" charset="-128"/>
                <a:cs typeface="ＭＳ Ｐゴシック" pitchFamily="-106" charset="-128"/>
              </a:rPr>
              <a:t>more than is necessary</a:t>
            </a:r>
            <a:r>
              <a:rPr lang="en-US" sz="2000" dirty="0">
                <a:solidFill>
                  <a:srgbClr val="F3A447"/>
                </a:solidFill>
                <a:ea typeface="ＭＳ Ｐゴシック" pitchFamily="-106" charset="-128"/>
                <a:cs typeface="ＭＳ Ｐゴシック" pitchFamily="-106" charset="-128"/>
              </a:rPr>
              <a:t> for their support </a:t>
            </a:r>
            <a:r>
              <a:rPr lang="en-US" sz="2000" dirty="0">
                <a:ea typeface="ＭＳ Ｐゴシック" pitchFamily="-106" charset="-128"/>
                <a:cs typeface="ＭＳ Ｐゴシック" pitchFamily="-106" charset="-128"/>
              </a:rPr>
              <a:t>after this first consecration, which is a residue to be consecrated unto the bishop, it shall be kept to administer to those who have not, from time to time, </a:t>
            </a:r>
            <a:r>
              <a:rPr lang="en-US" sz="2000" dirty="0">
                <a:solidFill>
                  <a:schemeClr val="accent2"/>
                </a:solidFill>
                <a:ea typeface="ＭＳ Ｐゴシック" pitchFamily="-106" charset="-128"/>
                <a:cs typeface="ＭＳ Ｐゴシック" pitchFamily="-106" charset="-128"/>
              </a:rPr>
              <a:t>that every man who has need may be </a:t>
            </a:r>
            <a:r>
              <a:rPr lang="en-US" sz="2000" b="1" dirty="0">
                <a:solidFill>
                  <a:schemeClr val="accent2"/>
                </a:solidFill>
                <a:ea typeface="ＭＳ Ｐゴシック" pitchFamily="-106" charset="-128"/>
                <a:cs typeface="ＭＳ Ｐゴシック" pitchFamily="-106" charset="-128"/>
              </a:rPr>
              <a:t>amply supplied</a:t>
            </a:r>
            <a:r>
              <a:rPr lang="en-US" sz="2000" dirty="0">
                <a:solidFill>
                  <a:schemeClr val="accent2"/>
                </a:solidFill>
                <a:ea typeface="ＭＳ Ｐゴシック" pitchFamily="-106" charset="-128"/>
                <a:cs typeface="ＭＳ Ｐゴシック" pitchFamily="-106" charset="-128"/>
              </a:rPr>
              <a:t> and receive according to his </a:t>
            </a:r>
            <a:r>
              <a:rPr lang="en-US" sz="2000" b="1" dirty="0">
                <a:solidFill>
                  <a:schemeClr val="accent2"/>
                </a:solidFill>
                <a:ea typeface="ＭＳ Ｐゴシック" pitchFamily="-106" charset="-128"/>
                <a:cs typeface="ＭＳ Ｐゴシック" pitchFamily="-106" charset="-128"/>
              </a:rPr>
              <a:t>wants</a:t>
            </a:r>
            <a:r>
              <a:rPr lang="en-US" sz="2000" dirty="0">
                <a:ea typeface="ＭＳ Ｐゴシック" pitchFamily="-106" charset="-128"/>
                <a:cs typeface="ＭＳ Ｐゴシック" pitchFamily="-106" charset="-128"/>
              </a:rPr>
              <a:t>.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ea typeface="ＭＳ Ｐゴシック" pitchFamily="-106" charset="-128"/>
                <a:cs typeface="ＭＳ Ｐゴシック" pitchFamily="-106" charset="-128"/>
              </a:rPr>
              <a:t>Principle 2: Stewardship</a:t>
            </a:r>
            <a:endParaRPr lang="en-US" dirty="0">
              <a:ea typeface="ＭＳ Ｐゴシック" pitchFamily="-106" charset="-128"/>
              <a:cs typeface="ＭＳ Ｐゴシック" pitchFamily="-106" charset="-128"/>
            </a:endParaRPr>
          </a:p>
        </p:txBody>
      </p:sp>
      <p:sp>
        <p:nvSpPr>
          <p:cNvPr id="28675" name="Rectangle 3"/>
          <p:cNvSpPr>
            <a:spLocks noGrp="1" noChangeArrowheads="1"/>
          </p:cNvSpPr>
          <p:nvPr>
            <p:ph type="body" idx="1"/>
          </p:nvPr>
        </p:nvSpPr>
        <p:spPr>
          <a:xfrm>
            <a:off x="228600" y="1828800"/>
            <a:ext cx="8458200" cy="3733800"/>
          </a:xfrm>
        </p:spPr>
        <p:txBody>
          <a:bodyPr/>
          <a:lstStyle/>
          <a:p>
            <a:pPr eaLnBrk="1" hangingPunct="1">
              <a:lnSpc>
                <a:spcPct val="90000"/>
              </a:lnSpc>
            </a:pPr>
            <a:r>
              <a:rPr lang="en-US" dirty="0">
                <a:ea typeface="ＭＳ Ｐゴシック" pitchFamily="-106" charset="-128"/>
                <a:cs typeface="ＭＳ Ｐゴシック" pitchFamily="-106" charset="-128"/>
              </a:rPr>
              <a:t>Organize yourselves and appoint every man his </a:t>
            </a:r>
            <a:r>
              <a:rPr lang="en-US" dirty="0">
                <a:solidFill>
                  <a:srgbClr val="F3A447"/>
                </a:solidFill>
                <a:ea typeface="ＭＳ Ｐゴシック" pitchFamily="-106" charset="-128"/>
                <a:cs typeface="ＭＳ Ｐゴシック" pitchFamily="-106" charset="-128"/>
              </a:rPr>
              <a:t>stewardship</a:t>
            </a:r>
            <a:r>
              <a:rPr lang="en-US" dirty="0">
                <a:ea typeface="ＭＳ Ｐゴシック" pitchFamily="-106" charset="-128"/>
                <a:cs typeface="ＭＳ Ｐゴシック" pitchFamily="-106" charset="-128"/>
              </a:rPr>
              <a:t>; That every man may give an account unto me of the stewardship which is appointed unto him.  For it is expedient that I, the Lord, should make every man accountable, as a steward over earthly blessings, which I have made and prepared for my creatures (D&amp;C 104:11-13).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838200" y="1752600"/>
            <a:ext cx="7772400" cy="1143000"/>
          </a:xfrm>
        </p:spPr>
        <p:txBody>
          <a:bodyPr/>
          <a:lstStyle/>
          <a:p>
            <a:pPr eaLnBrk="1" hangingPunct="1"/>
            <a:r>
              <a:rPr dirty="0" smtClean="0">
                <a:solidFill>
                  <a:schemeClr val="accent2"/>
                </a:solidFill>
              </a:rPr>
              <a:t>The Temporal Order of the Church</a:t>
            </a:r>
            <a:endParaRPr lang="en-US" dirty="0">
              <a:solidFill>
                <a:schemeClr val="accent2"/>
              </a:solidFill>
            </a:endParaRPr>
          </a:p>
        </p:txBody>
      </p:sp>
      <p:sp>
        <p:nvSpPr>
          <p:cNvPr id="30723" name="Rectangle 3" descr="Rectangle: Click to edit Master text styles&#10;Second level&#10;Third level&#10;Fourth level&#10;Fifth level"/>
          <p:cNvSpPr>
            <a:spLocks noGrp="1" noChangeArrowheads="1"/>
          </p:cNvSpPr>
          <p:nvPr>
            <p:ph type="subTitle" idx="1"/>
          </p:nvPr>
        </p:nvSpPr>
        <p:spPr/>
        <p:txBody>
          <a:bodyPr/>
          <a:lstStyle/>
          <a:p>
            <a:pPr eaLnBrk="1" hangingPunct="1">
              <a:buFont typeface="Wingdings" pitchFamily="-107" charset="2"/>
              <a:buNone/>
            </a:pPr>
            <a:r>
              <a:rPr lang="en-US" dirty="0">
                <a:solidFill>
                  <a:srgbClr val="FFFFFF"/>
                </a:solidFill>
              </a:rPr>
              <a:t>Section</a:t>
            </a:r>
            <a:r>
              <a:rPr lang="en-US" dirty="0" smtClean="0">
                <a:solidFill>
                  <a:srgbClr val="FFFFFF"/>
                </a:solidFill>
              </a:rPr>
              <a:t> 104</a:t>
            </a:r>
            <a:endParaRPr lang="en-US"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 By April 1834 the Church is in a financial crisis. Mobs have destroyed the Saint’s property in Jackson County, MO.  Brethren had been sent out by the Prophet to collect funds to relieve the burden on Kirtland and Zion. </a:t>
            </a:r>
          </a:p>
        </p:txBody>
      </p:sp>
      <p:sp>
        <p:nvSpPr>
          <p:cNvPr id="3" name="Title 2"/>
          <p:cNvSpPr>
            <a:spLocks noGrp="1"/>
          </p:cNvSpPr>
          <p:nvPr>
            <p:ph type="title"/>
          </p:nvPr>
        </p:nvSpPr>
        <p:spPr/>
        <p:txBody>
          <a:bodyPr>
            <a:normAutofit fontScale="90000"/>
          </a:bodyPr>
          <a:lstStyle/>
          <a:p>
            <a:r>
              <a:rPr b="1" dirty="0" smtClean="0"/>
              <a:t/>
            </a:r>
            <a:br>
              <a:rPr b="1" dirty="0" smtClean="0"/>
            </a:br>
            <a:r>
              <a:rPr b="1" dirty="0" smtClean="0"/>
              <a:t/>
            </a:r>
            <a:br>
              <a:rPr b="1" dirty="0" smtClean="0"/>
            </a:br>
            <a:r>
              <a:rPr b="1" dirty="0" smtClean="0"/>
              <a:t> </a:t>
            </a:r>
            <a:r>
              <a:rPr b="1" dirty="0" smtClean="0">
                <a:solidFill>
                  <a:schemeClr val="accent2"/>
                </a:solidFill>
              </a:rPr>
              <a:t>Historical Background</a:t>
            </a:r>
            <a:endParaRPr lang="en-US" dirty="0">
              <a:solidFill>
                <a:schemeClr val="accent2"/>
              </a:solidFill>
            </a:endParaRPr>
          </a:p>
        </p:txBody>
      </p:sp>
      <p:pic>
        <p:nvPicPr>
          <p:cNvPr id="4" name="Picture 3" descr="zionscamp.jpg"/>
          <p:cNvPicPr>
            <a:picLocks noChangeAspect="1"/>
          </p:cNvPicPr>
          <p:nvPr/>
        </p:nvPicPr>
        <p:blipFill>
          <a:blip r:embed="rId2"/>
          <a:stretch>
            <a:fillRect/>
          </a:stretch>
        </p:blipFill>
        <p:spPr>
          <a:xfrm>
            <a:off x="1752600" y="3429000"/>
            <a:ext cx="5792686" cy="2333625"/>
          </a:xfrm>
          <a:prstGeom prst="rect">
            <a:avLst/>
          </a:prstGeom>
        </p:spPr>
      </p:pic>
      <p:sp>
        <p:nvSpPr>
          <p:cNvPr id="5" name="TextBox 4"/>
          <p:cNvSpPr txBox="1"/>
          <p:nvPr/>
        </p:nvSpPr>
        <p:spPr>
          <a:xfrm>
            <a:off x="1600200" y="5334000"/>
            <a:ext cx="6096000" cy="369332"/>
          </a:xfrm>
          <a:prstGeom prst="rect">
            <a:avLst/>
          </a:prstGeom>
          <a:solidFill>
            <a:schemeClr val="tx1">
              <a:lumMod val="50000"/>
            </a:schemeClr>
          </a:solidFill>
        </p:spPr>
        <p:txBody>
          <a:bodyPr wrap="square" rtlCol="0">
            <a:spAutoFit/>
          </a:bodyPr>
          <a:lstStyle/>
          <a:p>
            <a:pPr algn="ctr"/>
            <a:r>
              <a:rPr lang="en-US" dirty="0" smtClean="0"/>
              <a:t>Route of  Zion’s Camp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a:bodyPr>
          <a:lstStyle/>
          <a:p>
            <a:r>
              <a:rPr lang="en-US" dirty="0" smtClean="0"/>
              <a:t>Vs. 1-10 Saints who transgress against the United Order shall forfeit blessings </a:t>
            </a:r>
          </a:p>
          <a:p>
            <a:r>
              <a:rPr lang="en-US" dirty="0" smtClean="0"/>
              <a:t>Vs. 11-16 The Lord provides for His Saints in His own way</a:t>
            </a:r>
          </a:p>
          <a:p>
            <a:r>
              <a:rPr lang="en-US" dirty="0" smtClean="0"/>
              <a:t>Vs. 17-18 Gospel law governs care of the poor</a:t>
            </a:r>
          </a:p>
          <a:p>
            <a:r>
              <a:rPr lang="en-US" dirty="0" smtClean="0"/>
              <a:t>Vs. 19-46 Example: Stewardships of various brethren designated</a:t>
            </a:r>
          </a:p>
          <a:p>
            <a:r>
              <a:rPr lang="en-US" dirty="0" smtClean="0"/>
              <a:t>Vs. 47-53 The United Order  in Kirtland and the Order in Zion are to operate separately</a:t>
            </a:r>
          </a:p>
          <a:p>
            <a:r>
              <a:rPr lang="en-US" dirty="0" smtClean="0"/>
              <a:t>Vs. 54-77 Sacred Treasury and General Treasury defined</a:t>
            </a:r>
          </a:p>
          <a:p>
            <a:r>
              <a:rPr lang="en-US" dirty="0" smtClean="0"/>
              <a:t>Vs. 78-86 Those in the United Order are to pay all their debts</a:t>
            </a:r>
          </a:p>
          <a:p>
            <a:endParaRPr lang="en-US" dirty="0"/>
          </a:p>
        </p:txBody>
      </p:sp>
      <p:sp>
        <p:nvSpPr>
          <p:cNvPr id="5" name="Title 4"/>
          <p:cNvSpPr>
            <a:spLocks noGrp="1"/>
          </p:cNvSpPr>
          <p:nvPr>
            <p:ph type="title"/>
          </p:nvPr>
        </p:nvSpPr>
        <p:spPr/>
        <p:txBody>
          <a:bodyPr/>
          <a:lstStyle/>
          <a:p>
            <a:r>
              <a:rPr dirty="0" smtClean="0">
                <a:solidFill>
                  <a:srgbClr val="F3A447"/>
                </a:solidFill>
              </a:rPr>
              <a:t>D&amp;C 104 major points</a:t>
            </a:r>
            <a:endParaRPr lang="en-US" dirty="0">
              <a:solidFill>
                <a:srgbClr val="F3A447"/>
              </a:solidFil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85000" lnSpcReduction="20000"/>
          </a:bodyPr>
          <a:lstStyle/>
          <a:p>
            <a:r>
              <a:rPr lang="en-US" dirty="0" smtClean="0"/>
              <a:t>“In getting out of debt and staying out of debt, there are certain basic principles that we, as individuals and families, can apply, such as:</a:t>
            </a:r>
          </a:p>
          <a:p>
            <a:pPr lvl="1">
              <a:buNone/>
            </a:pPr>
            <a:r>
              <a:rPr lang="en-US" dirty="0" smtClean="0"/>
              <a:t>1. Live within your income.</a:t>
            </a:r>
          </a:p>
          <a:p>
            <a:pPr lvl="1">
              <a:buNone/>
            </a:pPr>
            <a:r>
              <a:rPr lang="en-US" dirty="0" smtClean="0"/>
              <a:t>2. Prepare and use short- and long-term budgets.</a:t>
            </a:r>
          </a:p>
          <a:p>
            <a:pPr lvl="1">
              <a:buNone/>
            </a:pPr>
            <a:r>
              <a:rPr lang="en-US" dirty="0" smtClean="0"/>
              <a:t>3. Regularly save a part of your income.</a:t>
            </a:r>
          </a:p>
          <a:p>
            <a:pPr lvl="1">
              <a:buNone/>
            </a:pPr>
            <a:r>
              <a:rPr lang="en-US" dirty="0" smtClean="0"/>
              <a:t>4. Use your credit wisely, if it is necessary to use it at all. For example, a reasonable debt may be justified for the acquisition of a home or education.</a:t>
            </a:r>
          </a:p>
          <a:p>
            <a:pPr lvl="1">
              <a:buNone/>
            </a:pPr>
            <a:r>
              <a:rPr lang="en-US" dirty="0" smtClean="0"/>
              <a:t>5. Preserve and utilize your assets through appropriate tax and estate planning.</a:t>
            </a:r>
          </a:p>
          <a:p>
            <a:r>
              <a:rPr lang="en-US" dirty="0" smtClean="0"/>
              <a:t>“I know that by following these simple, basic principles it is possible to get out of debt and stay out of debt.</a:t>
            </a:r>
          </a:p>
          <a:p>
            <a:r>
              <a:rPr lang="en-US" sz="2800" dirty="0">
                <a:solidFill>
                  <a:srgbClr val="F3A447"/>
                </a:solidFill>
              </a:rPr>
              <a:t>Elder Franklin D. </a:t>
            </a:r>
            <a:r>
              <a:rPr lang="en-US" sz="2800" dirty="0" smtClean="0">
                <a:solidFill>
                  <a:srgbClr val="F3A447"/>
                </a:solidFill>
              </a:rPr>
              <a:t>Richards</a:t>
            </a:r>
            <a:r>
              <a:rPr lang="en-US" dirty="0"/>
              <a:t/>
            </a:r>
            <a:br>
              <a:rPr lang="en-US" dirty="0"/>
            </a:br>
            <a:endParaRPr lang="en-US" dirty="0" smtClean="0"/>
          </a:p>
          <a:p>
            <a:endParaRPr lang="en-US" dirty="0"/>
          </a:p>
        </p:txBody>
      </p:sp>
      <p:sp>
        <p:nvSpPr>
          <p:cNvPr id="3" name="Title 2"/>
          <p:cNvSpPr>
            <a:spLocks noGrp="1"/>
          </p:cNvSpPr>
          <p:nvPr>
            <p:ph type="title"/>
          </p:nvPr>
        </p:nvSpPr>
        <p:spPr>
          <a:xfrm>
            <a:off x="457200" y="762000"/>
            <a:ext cx="8229600" cy="609600"/>
          </a:xfrm>
        </p:spPr>
        <p:txBody>
          <a:bodyPr>
            <a:normAutofit fontScale="90000"/>
          </a:bodyPr>
          <a:lstStyle/>
          <a:p>
            <a:r>
              <a:rPr lang="en-US" dirty="0" smtClean="0"/>
              <a:t>Principle 3: Accountability</a:t>
            </a:r>
            <a:endParaRPr lang="en-US" dirty="0"/>
          </a:p>
        </p:txBody>
      </p:sp>
    </p:spTree>
    <p:extLst>
      <p:ext uri="{BB962C8B-B14F-4D97-AF65-F5344CB8AC3E}">
        <p14:creationId xmlns:p14="http://schemas.microsoft.com/office/powerpoint/2010/main" val="2555922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Sections 119 - 120</a:t>
            </a:r>
            <a:endParaRPr lang="en-US" dirty="0"/>
          </a:p>
        </p:txBody>
      </p:sp>
      <p:sp>
        <p:nvSpPr>
          <p:cNvPr id="4" name="Title 3"/>
          <p:cNvSpPr>
            <a:spLocks noGrp="1"/>
          </p:cNvSpPr>
          <p:nvPr>
            <p:ph type="ctrTitle"/>
          </p:nvPr>
        </p:nvSpPr>
        <p:spPr/>
        <p:txBody>
          <a:bodyPr/>
          <a:lstStyle/>
          <a:p>
            <a:r>
              <a:rPr lang="en-US" dirty="0" smtClean="0"/>
              <a:t>The Lord’s Law of Tithing</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emplate>
  <TotalTime>3170</TotalTime>
  <Words>925</Words>
  <Application>Microsoft Macintosh PowerPoint</Application>
  <PresentationFormat>On-screen Show (4:3)</PresentationFormat>
  <Paragraphs>59</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Paper</vt:lpstr>
      <vt:lpstr>The Law of Consecration: An Everlasting Order</vt:lpstr>
      <vt:lpstr>Law of Consecration</vt:lpstr>
      <vt:lpstr>Principle 1: Agency (D&amp;C 42:32-33)</vt:lpstr>
      <vt:lpstr>Principle 2: Stewardship</vt:lpstr>
      <vt:lpstr>The Temporal Order of the Church</vt:lpstr>
      <vt:lpstr>   Historical Background</vt:lpstr>
      <vt:lpstr>D&amp;C 104 major points</vt:lpstr>
      <vt:lpstr>Principle 3: Accountability</vt:lpstr>
      <vt:lpstr>The Lord’s Law of Tithing</vt:lpstr>
      <vt:lpstr>D&amp;C 119-120 July 8, 1838</vt:lpstr>
      <vt:lpstr>Conclusion</vt:lpstr>
    </vt:vector>
  </TitlesOfParts>
  <Company>BYU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Everlasting Order</dc:title>
  <dc:creator>Sirpa Grierson</dc:creator>
  <cp:lastModifiedBy>Sirpa Grierson</cp:lastModifiedBy>
  <cp:revision>37</cp:revision>
  <dcterms:created xsi:type="dcterms:W3CDTF">2011-09-14T00:29:30Z</dcterms:created>
  <dcterms:modified xsi:type="dcterms:W3CDTF">2011-11-04T18:06:02Z</dcterms:modified>
</cp:coreProperties>
</file>